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6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813B2-0804-D744-9FCE-6A72578ABEC3}" type="datetimeFigureOut">
              <a:rPr lang="en-DE" smtClean="0"/>
              <a:t>29.07.22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F8D82-0F3A-7F4E-92EB-9A7AFED8CFF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987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F8D82-0F3A-7F4E-92EB-9A7AFED8CFF9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508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9004-F911-1C58-4029-425AFD0B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2BB2E-4577-DB4D-82A3-ACA17FC6B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CE6F6-C77A-2930-60EF-0461057C9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EB523-6EFD-3306-DCE7-B31D2B1D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F9955-3694-2725-0E6E-D91E213D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148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304B-2D83-B1D1-4177-742225BB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DCCC9-E215-27D5-3096-3B75856B8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CADC8-D933-32CD-A3C5-F04CBCB5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ACE42-F313-6835-3AB2-B1E8A128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8DE4C-2465-F242-8C02-09E2D571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635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22303F-F4A7-9D0D-7AB7-57C9CE22A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D961E-4EC3-CF7E-4C4C-82C3AC71A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7404-BAC9-A669-B0B0-FC98E262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94BE3-A9D8-AFE3-CF53-0DB2EAF4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3982B-24E9-17BB-F8DD-45E5169C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58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A6C44-FE2C-186C-9FA3-9CA27E5D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6D576-B01F-C156-0F03-498B35E5B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5F205-EDF1-4250-B940-E1756E42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F9EC7-1D7E-F2B6-C7CB-2AE383562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A59AC-F823-1C20-2D55-C1E61BA5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83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9E822-876D-194F-3DE2-B86D9F79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8ED11-13B5-8051-55DA-B53833D1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3AE92-E89A-D2F1-9F22-34B34C022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8FE69-FD94-7E55-D2E6-C9C24916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5BB4D-14D6-79CD-EF04-1961E222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48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045-ABDD-2CC5-4EEE-D5952055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3B47-20D4-B51F-503B-7F06FBD5B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F3831-33A6-31DF-5E59-F71B6ECB1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E343E-E07A-63EA-B5AB-A555F7D4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D34C3-BFA6-9FFD-7D97-05688131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93CC7-9BB0-F5D2-6A6E-1BDC09ED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05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B67D-52DA-6AF5-F52C-6F9946D2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794C9-1839-EB6E-D31C-361DECE85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11380-975E-C676-DBDD-CCD214E95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468BD-F18D-745F-5908-7138C22BD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9D7BEF-26F6-0448-780E-5DC95A8D1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0B2923-3D09-ACDC-AE82-FB961B66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109F4-0A6A-8A90-201D-E32C8EB0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FDFC67-1EAA-0B61-0942-DAF4EA8E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894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3598-F2D7-1443-EEC2-56221034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E5F32-E291-A004-C316-14F46DCA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95F78-527D-4C74-620C-A9AB2C74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0498C-2A3B-95DE-95D4-69FF20EC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6884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00E174-8414-5EEB-0086-C6B7C2C2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AB443-EA3D-2273-ABAB-F7DEDE69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04278-22E5-E9B7-ED45-0204254D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88FB-6461-37FE-6F9C-5A6774F6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7D0A-9EA6-4E98-DCD1-91B44C1A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A82D9-0EB8-2BF5-947B-5042ACFBE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47B25-F21B-3680-4C16-7E8E3707E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4AE6E-6E66-9A36-7EBD-183F0B31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FCA9A-017A-70EC-3389-9038C5CD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196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6EBC-09C4-4F2F-D2D3-B720786F1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F8FC27-96E1-DAE3-9060-4BFEDB9D1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32244-6A27-0B78-FFED-F9441D56D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66BAE-8155-E5C8-6F4C-61BED13F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5A518-0D85-17EA-6897-38A4CC0B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4EC6F-22FA-A39B-55D4-74A221A8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449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3AB3F6-4B52-72CB-509D-18A8CD60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773A5-A2A1-E25F-9826-97F091173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95DF-8A2B-D674-CDF6-8704D3775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91FD2-45E4-AF4E-A750-3E9236922740}" type="datetimeFigureOut">
              <a:rPr lang="en-DE" smtClean="0"/>
              <a:t>27.07.22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7237E-9A93-69FB-44AC-38577F05C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11C90-4F9E-9169-6531-6DC5A613F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160E7-D771-484D-B77F-587720C51D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187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4A0A8C-50FA-2049-B36F-C10B8AB574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145261"/>
            <a:ext cx="12192000" cy="4567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25F63-E76E-B043-AFDF-035E4E91CA62}"/>
              </a:ext>
            </a:extLst>
          </p:cNvPr>
          <p:cNvSpPr txBox="1"/>
          <p:nvPr/>
        </p:nvSpPr>
        <p:spPr>
          <a:xfrm>
            <a:off x="2167801" y="191680"/>
            <a:ext cx="768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From eSPA to entropically-sparsified Linear Regression (eLR) </a:t>
            </a:r>
          </a:p>
          <a:p>
            <a:pPr algn="ctr"/>
            <a:r>
              <a:rPr lang="en-DE" dirty="0"/>
              <a:t>and to Sparse Probabilistic Approximation for Regression Task Analysis (</a:t>
            </a:r>
            <a:r>
              <a:rPr lang="en-DE" b="1" dirty="0"/>
              <a:t>SPARTA</a:t>
            </a:r>
            <a:r>
              <a:rPr lang="en-DE" dirty="0"/>
              <a:t>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276DD9-449B-8946-89E7-6AD38C41ABA4}"/>
              </a:ext>
            </a:extLst>
          </p:cNvPr>
          <p:cNvSpPr/>
          <p:nvPr/>
        </p:nvSpPr>
        <p:spPr>
          <a:xfrm>
            <a:off x="489827" y="5934670"/>
            <a:ext cx="110386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DE" dirty="0"/>
              <a:t>Mathematical idea behind SPARTA: joint numerically-scalable (linear in T and K, loglinear in N) solution of feature X discretization (first term), entropic feature sparsification (second term) and regularized </a:t>
            </a:r>
            <a:r>
              <a:rPr lang="en-DE" b="1" dirty="0"/>
              <a:t>piecewise-linear</a:t>
            </a:r>
            <a:r>
              <a:rPr lang="en-DE" dirty="0"/>
              <a:t> regression problems (third and fourth terms)  </a:t>
            </a:r>
          </a:p>
        </p:txBody>
      </p:sp>
    </p:spTree>
    <p:extLst>
      <p:ext uri="{BB962C8B-B14F-4D97-AF65-F5344CB8AC3E}">
        <p14:creationId xmlns:p14="http://schemas.microsoft.com/office/powerpoint/2010/main" val="414479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D171F-CC85-4389-3CF4-9BCA0570E3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6032" y="1012078"/>
            <a:ext cx="5020961" cy="3765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68ACB-D68D-D343-2436-A48C462F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012078"/>
            <a:ext cx="5020961" cy="3765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BD136F-D698-BE56-6E34-1F4535CD3805}"/>
              </a:ext>
            </a:extLst>
          </p:cNvPr>
          <p:cNvSpPr txBox="1"/>
          <p:nvPr/>
        </p:nvSpPr>
        <p:spPr>
          <a:xfrm>
            <a:off x="921280" y="13975"/>
            <a:ext cx="10814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Comparing ML and AI methods for predicting ENSO value with two months lead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96F1C-7C7F-F482-1356-86C1136B0CDC}"/>
              </a:ext>
            </a:extLst>
          </p:cNvPr>
          <p:cNvSpPr txBox="1"/>
          <p:nvPr/>
        </p:nvSpPr>
        <p:spPr>
          <a:xfrm>
            <a:off x="2133600" y="4683209"/>
            <a:ext cx="83895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SPARTA – Sparse Probabilistic Approximation for Regression Task Analysis (new method)</a:t>
            </a:r>
          </a:p>
          <a:p>
            <a:r>
              <a:rPr lang="en-DE" dirty="0"/>
              <a:t>persiist. predictor – prediction with a model ENSO(t+2 months)=ENSO(t)</a:t>
            </a:r>
          </a:p>
          <a:p>
            <a:r>
              <a:rPr lang="en-DE" dirty="0"/>
              <a:t>RFE – Random Forest Ensemble with Regression Trees</a:t>
            </a:r>
          </a:p>
          <a:p>
            <a:r>
              <a:rPr lang="en-DE" dirty="0"/>
              <a:t>multilinear (L1 and L2 regularized) – regularized linear regression</a:t>
            </a:r>
          </a:p>
          <a:p>
            <a:r>
              <a:rPr lang="en-DE" dirty="0"/>
              <a:t>DL with LSTM – Deep Learning with Long Short-Term Memory</a:t>
            </a:r>
          </a:p>
          <a:p>
            <a:r>
              <a:rPr lang="en-DE" dirty="0"/>
              <a:t>shallow NN – feed-forward NN</a:t>
            </a:r>
          </a:p>
          <a:p>
            <a:r>
              <a:rPr lang="en-DE" dirty="0"/>
              <a:t>mean predictor - prediction with a model ENSO(t+2 months)=mean(ENSO)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BA4DE4-0742-1FB6-D68D-0E6190B47979}"/>
              </a:ext>
            </a:extLst>
          </p:cNvPr>
          <p:cNvSpPr txBox="1"/>
          <p:nvPr/>
        </p:nvSpPr>
        <p:spPr>
          <a:xfrm>
            <a:off x="779462" y="475640"/>
            <a:ext cx="4434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Predictions </a:t>
            </a:r>
            <a:r>
              <a:rPr lang="en-DE" b="1" dirty="0"/>
              <a:t>with</a:t>
            </a:r>
            <a:r>
              <a:rPr lang="en-DE" dirty="0"/>
              <a:t> Vertical Water Temperatures</a:t>
            </a:r>
          </a:p>
          <a:p>
            <a:pPr algn="ctr"/>
            <a:r>
              <a:rPr lang="en-DE" dirty="0"/>
              <a:t>in equatorial Pacific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305E7-121A-D2CF-513E-2E2BD9012E1D}"/>
              </a:ext>
            </a:extLst>
          </p:cNvPr>
          <p:cNvSpPr txBox="1"/>
          <p:nvPr/>
        </p:nvSpPr>
        <p:spPr>
          <a:xfrm>
            <a:off x="6218711" y="474511"/>
            <a:ext cx="4775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Predictions </a:t>
            </a:r>
            <a:r>
              <a:rPr lang="en-DE" b="1" dirty="0"/>
              <a:t>without</a:t>
            </a:r>
            <a:r>
              <a:rPr lang="en-DE" dirty="0"/>
              <a:t> Vertical Water Temperatures</a:t>
            </a:r>
          </a:p>
          <a:p>
            <a:pPr algn="ctr"/>
            <a:r>
              <a:rPr lang="en-DE" dirty="0"/>
              <a:t>in equatorial Pacific</a:t>
            </a:r>
          </a:p>
        </p:txBody>
      </p:sp>
    </p:spTree>
    <p:extLst>
      <p:ext uri="{BB962C8B-B14F-4D97-AF65-F5344CB8AC3E}">
        <p14:creationId xmlns:p14="http://schemas.microsoft.com/office/powerpoint/2010/main" val="91682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BD136F-D698-BE56-6E34-1F4535CD3805}"/>
              </a:ext>
            </a:extLst>
          </p:cNvPr>
          <p:cNvSpPr txBox="1"/>
          <p:nvPr/>
        </p:nvSpPr>
        <p:spPr>
          <a:xfrm>
            <a:off x="921280" y="13975"/>
            <a:ext cx="10814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Comparing ML and AI methods for predicting ENSO value with two months lead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96F1C-7C7F-F482-1356-86C1136B0CDC}"/>
              </a:ext>
            </a:extLst>
          </p:cNvPr>
          <p:cNvSpPr txBox="1"/>
          <p:nvPr/>
        </p:nvSpPr>
        <p:spPr>
          <a:xfrm>
            <a:off x="2133600" y="4683209"/>
            <a:ext cx="83895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SPARTA – Sparse Probabilistic Approximation for Regression Task Analysis (new method)</a:t>
            </a:r>
          </a:p>
          <a:p>
            <a:r>
              <a:rPr lang="en-DE" dirty="0"/>
              <a:t>persiist. predictor – prediction with a model ENSO(t+2 months)=ENSO(t)</a:t>
            </a:r>
          </a:p>
          <a:p>
            <a:r>
              <a:rPr lang="en-DE" dirty="0"/>
              <a:t>RFE – Random Forest Ensemble with Regression Trees</a:t>
            </a:r>
          </a:p>
          <a:p>
            <a:r>
              <a:rPr lang="en-DE" dirty="0"/>
              <a:t>multilinear (L1 and L2 regularized) – regularized linear regression</a:t>
            </a:r>
          </a:p>
          <a:p>
            <a:r>
              <a:rPr lang="en-DE" dirty="0"/>
              <a:t>DL with LSTM – Deep Learning with Long Short-Term Memory</a:t>
            </a:r>
          </a:p>
          <a:p>
            <a:r>
              <a:rPr lang="en-DE" dirty="0"/>
              <a:t>shallow NN – feed-forward NN</a:t>
            </a:r>
          </a:p>
          <a:p>
            <a:r>
              <a:rPr lang="en-DE" dirty="0"/>
              <a:t>mean predictor - prediction with a model ENSO(t+2 months)=mean(ENSO)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CD82D-1F8A-57EC-837B-507E9347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76458" y="469474"/>
            <a:ext cx="5870979" cy="3940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DEF29-7A8B-2459-696F-5940AE4493B7}"/>
              </a:ext>
            </a:extLst>
          </p:cNvPr>
          <p:cNvSpPr txBox="1"/>
          <p:nvPr/>
        </p:nvSpPr>
        <p:spPr>
          <a:xfrm>
            <a:off x="3178266" y="4086740"/>
            <a:ext cx="108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ENSO</a:t>
            </a:r>
          </a:p>
          <a:p>
            <a:pPr algn="ctr"/>
            <a:r>
              <a:rPr lang="en-DE" dirty="0"/>
              <a:t>minimum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FF8C4-6FBB-07DE-12CE-C75488B40E2D}"/>
              </a:ext>
            </a:extLst>
          </p:cNvPr>
          <p:cNvSpPr txBox="1"/>
          <p:nvPr/>
        </p:nvSpPr>
        <p:spPr>
          <a:xfrm>
            <a:off x="7727130" y="4086740"/>
            <a:ext cx="11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ENSO</a:t>
            </a:r>
          </a:p>
          <a:p>
            <a:pPr algn="ctr"/>
            <a:r>
              <a:rPr lang="en-DE" dirty="0"/>
              <a:t>maximum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D548B-D559-2201-C62C-AEF0757913D4}"/>
              </a:ext>
            </a:extLst>
          </p:cNvPr>
          <p:cNvSpPr txBox="1"/>
          <p:nvPr/>
        </p:nvSpPr>
        <p:spPr>
          <a:xfrm rot="16200000">
            <a:off x="2385123" y="2255024"/>
            <a:ext cx="1771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MSE on test data</a:t>
            </a:r>
          </a:p>
        </p:txBody>
      </p:sp>
    </p:spTree>
    <p:extLst>
      <p:ext uri="{BB962C8B-B14F-4D97-AF65-F5344CB8AC3E}">
        <p14:creationId xmlns:p14="http://schemas.microsoft.com/office/powerpoint/2010/main" val="401192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BD136F-D698-BE56-6E34-1F4535CD3805}"/>
              </a:ext>
            </a:extLst>
          </p:cNvPr>
          <p:cNvSpPr txBox="1"/>
          <p:nvPr/>
        </p:nvSpPr>
        <p:spPr>
          <a:xfrm>
            <a:off x="921280" y="13975"/>
            <a:ext cx="10814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Comparing ML and AI methods for predicting ENSO value with two months lead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BA4DE4-0742-1FB6-D68D-0E6190B47979}"/>
              </a:ext>
            </a:extLst>
          </p:cNvPr>
          <p:cNvSpPr txBox="1"/>
          <p:nvPr/>
        </p:nvSpPr>
        <p:spPr>
          <a:xfrm>
            <a:off x="2021805" y="1258212"/>
            <a:ext cx="4306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Regression coefficients W(n)𝛬(n,k) for k=1:7</a:t>
            </a:r>
          </a:p>
          <a:p>
            <a:pPr algn="ctr"/>
            <a:r>
              <a:rPr lang="en-DE" dirty="0"/>
              <a:t>for SST EOF modes</a:t>
            </a:r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C6D9934-1FDC-5483-D2FB-8CE939B20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39310"/>
            <a:ext cx="9125367" cy="5018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F8D724-18BC-1E00-AFBB-7929539E5E55}"/>
              </a:ext>
            </a:extLst>
          </p:cNvPr>
          <p:cNvSpPr txBox="1"/>
          <p:nvPr/>
        </p:nvSpPr>
        <p:spPr>
          <a:xfrm>
            <a:off x="6218711" y="1258212"/>
            <a:ext cx="4306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Regression coefficients W(n)𝛬(n,k) for k=1:7</a:t>
            </a:r>
          </a:p>
          <a:p>
            <a:pPr algn="ctr"/>
            <a:r>
              <a:rPr lang="en-DE" dirty="0"/>
              <a:t>for equatorial 𝛥Z EOF modes</a:t>
            </a:r>
          </a:p>
        </p:txBody>
      </p:sp>
    </p:spTree>
    <p:extLst>
      <p:ext uri="{BB962C8B-B14F-4D97-AF65-F5344CB8AC3E}">
        <p14:creationId xmlns:p14="http://schemas.microsoft.com/office/powerpoint/2010/main" val="99783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BD136F-D698-BE56-6E34-1F4535CD3805}"/>
              </a:ext>
            </a:extLst>
          </p:cNvPr>
          <p:cNvSpPr txBox="1"/>
          <p:nvPr/>
        </p:nvSpPr>
        <p:spPr>
          <a:xfrm>
            <a:off x="921280" y="13975"/>
            <a:ext cx="10814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Comparing ML and AI methods for predicting ENSO value with two months lead time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C820E6C5-79D8-09A7-D757-09E997F4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24" y="475640"/>
            <a:ext cx="7063946" cy="5297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D053C-9752-6E48-DBDA-6DDA0CB0D781}"/>
              </a:ext>
            </a:extLst>
          </p:cNvPr>
          <p:cNvSpPr txBox="1"/>
          <p:nvPr/>
        </p:nvSpPr>
        <p:spPr>
          <a:xfrm>
            <a:off x="2037451" y="6059194"/>
            <a:ext cx="8581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models training – monthly data between 1953 and 2002</a:t>
            </a:r>
          </a:p>
          <a:p>
            <a:r>
              <a:rPr lang="en-DE" dirty="0"/>
              <a:t>models performance comparison (figure above) - – monthly data between 2002 and 2019</a:t>
            </a:r>
          </a:p>
        </p:txBody>
      </p:sp>
    </p:spTree>
    <p:extLst>
      <p:ext uri="{BB962C8B-B14F-4D97-AF65-F5344CB8AC3E}">
        <p14:creationId xmlns:p14="http://schemas.microsoft.com/office/powerpoint/2010/main" val="3825339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5748</TotalTime>
  <Words>381</Words>
  <Application>Microsoft Macintosh PowerPoint</Application>
  <PresentationFormat>Widescreen</PresentationFormat>
  <Paragraphs>37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Susanne Gerber</dc:creator>
  <cp:lastModifiedBy>Susanne Gerber</cp:lastModifiedBy>
  <cp:revision>3</cp:revision>
  <dcterms:created xsi:type="dcterms:W3CDTF">2022-07-24T08:18:26Z</dcterms:created>
  <dcterms:modified xsi:type="dcterms:W3CDTF">2022-07-31T17:11:24Z</dcterms:modified>
</cp:coreProperties>
</file>